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50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174" autoAdjust="0"/>
    <p:restoredTop sz="94660"/>
  </p:normalViewPr>
  <p:slideViewPr>
    <p:cSldViewPr snapToGrid="0">
      <p:cViewPr varScale="1">
        <p:scale>
          <a:sx n="52" d="100"/>
          <a:sy n="52" d="100"/>
        </p:scale>
        <p:origin x="52" y="2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7/25/2017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7/25/2017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7/25/2017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7/25/2017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7/25/2017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7/25/2017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7/25/2017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7/25/2017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7/25/2017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7/25/2017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7/25/2017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7/25/2017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7/25/2017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2CE41-7FCF-4DFE-96DD-8F9F369B521D}"/>
              </a:ext>
            </a:extLst>
          </p:cNvPr>
          <p:cNvSpPr>
            <a:spLocks noGrp="1"/>
          </p:cNvSpPr>
          <p:nvPr>
            <p:ph type="ctrTitle"/>
          </p:nvPr>
        </p:nvSpPr>
        <p:spPr/>
        <p:txBody>
          <a:bodyPr/>
          <a:lstStyle/>
          <a:p>
            <a:r>
              <a:rPr lang="en-US" sz="8000" dirty="0"/>
              <a:t>Discipleship</a:t>
            </a:r>
            <a:endParaRPr lang="en-US" dirty="0"/>
          </a:p>
        </p:txBody>
      </p:sp>
      <p:sp>
        <p:nvSpPr>
          <p:cNvPr id="3" name="Subtitle 2">
            <a:extLst>
              <a:ext uri="{FF2B5EF4-FFF2-40B4-BE49-F238E27FC236}">
                <a16:creationId xmlns:a16="http://schemas.microsoft.com/office/drawing/2014/main" id="{48E10369-CB52-487E-AC6F-97B21F09EDC9}"/>
              </a:ext>
            </a:extLst>
          </p:cNvPr>
          <p:cNvSpPr>
            <a:spLocks noGrp="1"/>
          </p:cNvSpPr>
          <p:nvPr>
            <p:ph type="subTitle" idx="1"/>
          </p:nvPr>
        </p:nvSpPr>
        <p:spPr>
          <a:xfrm>
            <a:off x="939799" y="5280846"/>
            <a:ext cx="10442201" cy="967553"/>
          </a:xfrm>
        </p:spPr>
        <p:txBody>
          <a:bodyPr>
            <a:normAutofit/>
          </a:bodyPr>
          <a:lstStyle/>
          <a:p>
            <a:r>
              <a:rPr lang="en-US" sz="3200" dirty="0"/>
              <a:t>How to Disciple – Week 1b</a:t>
            </a:r>
          </a:p>
        </p:txBody>
      </p:sp>
    </p:spTree>
    <p:extLst>
      <p:ext uri="{BB962C8B-B14F-4D97-AF65-F5344CB8AC3E}">
        <p14:creationId xmlns:p14="http://schemas.microsoft.com/office/powerpoint/2010/main" val="1552777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55ADE5-230E-4C2C-B2EF-0EE25C01F805}"/>
              </a:ext>
            </a:extLst>
          </p:cNvPr>
          <p:cNvSpPr/>
          <p:nvPr/>
        </p:nvSpPr>
        <p:spPr>
          <a:xfrm>
            <a:off x="0" y="0"/>
            <a:ext cx="12192000" cy="6858000"/>
          </a:xfrm>
          <a:prstGeom prst="rect">
            <a:avLst/>
          </a:prstGeom>
          <a:solidFill>
            <a:srgbClr val="505046"/>
          </a:solidFill>
          <a:ln w="15875" cap="rnd" cmpd="sng" algn="ctr">
            <a:solidFill>
              <a:srgbClr val="9ECD33">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panose="020B0502020202020204"/>
              <a:ea typeface="+mn-ea"/>
              <a:cs typeface="+mn-cs"/>
            </a:endParaRPr>
          </a:p>
        </p:txBody>
      </p:sp>
      <p:sp>
        <p:nvSpPr>
          <p:cNvPr id="3" name="Content Placeholder 2">
            <a:extLst>
              <a:ext uri="{FF2B5EF4-FFF2-40B4-BE49-F238E27FC236}">
                <a16:creationId xmlns:a16="http://schemas.microsoft.com/office/drawing/2014/main" id="{17182618-4B65-4AED-914B-9DF550FAC5C1}"/>
              </a:ext>
            </a:extLst>
          </p:cNvPr>
          <p:cNvSpPr>
            <a:spLocks noGrp="1"/>
          </p:cNvSpPr>
          <p:nvPr>
            <p:ph idx="1"/>
          </p:nvPr>
        </p:nvSpPr>
        <p:spPr>
          <a:xfrm>
            <a:off x="567266" y="152400"/>
            <a:ext cx="11421533" cy="6603999"/>
          </a:xfrm>
        </p:spPr>
        <p:txBody>
          <a:bodyPr>
            <a:normAutofit/>
          </a:bodyPr>
          <a:lstStyle/>
          <a:p>
            <a:r>
              <a:rPr lang="en-US" sz="3200" dirty="0"/>
              <a:t>2 Cor 4:8-12 We are  troubled on every side, yet not distressed; we are perplexed, but not in despair; 9  Persecuted, but not forsaken; cast down, but not destroyed; 10  Always bearing about in the body the dying of the Lord Jesus, that the life also of Jesus might be made manifest in our body. 11  For we which live are </a:t>
            </a:r>
            <a:r>
              <a:rPr lang="en-US" sz="3200" dirty="0" err="1"/>
              <a:t>alway</a:t>
            </a:r>
            <a:r>
              <a:rPr lang="en-US" sz="3200" dirty="0"/>
              <a:t> delivered unto death for Jesus' sake, that the life also of Jesus might be made manifest in our mortal flesh. 12  So then death worketh in us, but life in you. </a:t>
            </a:r>
          </a:p>
        </p:txBody>
      </p:sp>
    </p:spTree>
    <p:extLst>
      <p:ext uri="{BB962C8B-B14F-4D97-AF65-F5344CB8AC3E}">
        <p14:creationId xmlns:p14="http://schemas.microsoft.com/office/powerpoint/2010/main" val="2691215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629EF-F33B-4B38-9ACB-0A904B432B7D}"/>
              </a:ext>
            </a:extLst>
          </p:cNvPr>
          <p:cNvSpPr>
            <a:spLocks noGrp="1"/>
          </p:cNvSpPr>
          <p:nvPr>
            <p:ph type="title"/>
          </p:nvPr>
        </p:nvSpPr>
        <p:spPr/>
        <p:txBody>
          <a:bodyPr/>
          <a:lstStyle/>
          <a:p>
            <a:r>
              <a:rPr lang="en-US" dirty="0"/>
              <a:t>The </a:t>
            </a:r>
            <a:r>
              <a:rPr lang="en-US" dirty="0" err="1"/>
              <a:t>Discipler’s</a:t>
            </a:r>
            <a:r>
              <a:rPr lang="en-US" dirty="0"/>
              <a:t> Sentence.</a:t>
            </a:r>
          </a:p>
        </p:txBody>
      </p:sp>
      <p:sp>
        <p:nvSpPr>
          <p:cNvPr id="3" name="Content Placeholder 2">
            <a:extLst>
              <a:ext uri="{FF2B5EF4-FFF2-40B4-BE49-F238E27FC236}">
                <a16:creationId xmlns:a16="http://schemas.microsoft.com/office/drawing/2014/main" id="{00947556-8049-4B9A-83C2-96E6A843A09A}"/>
              </a:ext>
            </a:extLst>
          </p:cNvPr>
          <p:cNvSpPr>
            <a:spLocks noGrp="1"/>
          </p:cNvSpPr>
          <p:nvPr>
            <p:ph idx="1"/>
          </p:nvPr>
        </p:nvSpPr>
        <p:spPr/>
        <p:txBody>
          <a:bodyPr>
            <a:normAutofit/>
          </a:bodyPr>
          <a:lstStyle/>
          <a:p>
            <a:r>
              <a:rPr lang="en-US" sz="3200" dirty="0"/>
              <a:t>Understand the full scope of your mission.</a:t>
            </a:r>
          </a:p>
          <a:p>
            <a:r>
              <a:rPr lang="en-US" sz="3200" dirty="0"/>
              <a:t>The </a:t>
            </a:r>
            <a:r>
              <a:rPr lang="en-US" sz="3200" dirty="0" err="1"/>
              <a:t>discipler’s</a:t>
            </a:r>
            <a:r>
              <a:rPr lang="en-US" sz="3200" dirty="0"/>
              <a:t> mission is captured in one word: </a:t>
            </a:r>
            <a:r>
              <a:rPr lang="en-US" sz="3200" u="sng" dirty="0"/>
              <a:t>DEATH</a:t>
            </a:r>
            <a:r>
              <a:rPr lang="en-US" sz="3200" dirty="0"/>
              <a:t>.</a:t>
            </a:r>
          </a:p>
          <a:p>
            <a:endParaRPr lang="en-US" sz="3200" dirty="0"/>
          </a:p>
        </p:txBody>
      </p:sp>
    </p:spTree>
    <p:extLst>
      <p:ext uri="{BB962C8B-B14F-4D97-AF65-F5344CB8AC3E}">
        <p14:creationId xmlns:p14="http://schemas.microsoft.com/office/powerpoint/2010/main" val="330393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55ADE5-230E-4C2C-B2EF-0EE25C01F805}"/>
              </a:ext>
            </a:extLst>
          </p:cNvPr>
          <p:cNvSpPr/>
          <p:nvPr/>
        </p:nvSpPr>
        <p:spPr>
          <a:xfrm>
            <a:off x="0" y="0"/>
            <a:ext cx="12192000" cy="6858000"/>
          </a:xfrm>
          <a:prstGeom prst="rect">
            <a:avLst/>
          </a:prstGeom>
          <a:solidFill>
            <a:srgbClr val="505046"/>
          </a:solidFill>
          <a:ln w="15875" cap="rnd" cmpd="sng" algn="ctr">
            <a:solidFill>
              <a:srgbClr val="9ECD33">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panose="020B0502020202020204"/>
              <a:ea typeface="+mn-ea"/>
              <a:cs typeface="+mn-cs"/>
            </a:endParaRPr>
          </a:p>
        </p:txBody>
      </p:sp>
      <p:sp>
        <p:nvSpPr>
          <p:cNvPr id="3" name="Content Placeholder 2">
            <a:extLst>
              <a:ext uri="{FF2B5EF4-FFF2-40B4-BE49-F238E27FC236}">
                <a16:creationId xmlns:a16="http://schemas.microsoft.com/office/drawing/2014/main" id="{17182618-4B65-4AED-914B-9DF550FAC5C1}"/>
              </a:ext>
            </a:extLst>
          </p:cNvPr>
          <p:cNvSpPr>
            <a:spLocks noGrp="1"/>
          </p:cNvSpPr>
          <p:nvPr>
            <p:ph idx="1"/>
          </p:nvPr>
        </p:nvSpPr>
        <p:spPr>
          <a:xfrm>
            <a:off x="567266" y="152400"/>
            <a:ext cx="11421533" cy="6603999"/>
          </a:xfrm>
        </p:spPr>
        <p:txBody>
          <a:bodyPr>
            <a:normAutofit/>
          </a:bodyPr>
          <a:lstStyle/>
          <a:p>
            <a:r>
              <a:rPr lang="en-US" sz="3200" dirty="0"/>
              <a:t>John 12:24 Verily, verily, I say unto you, Except a corn of wheat fall into the ground and die, it </a:t>
            </a:r>
            <a:r>
              <a:rPr lang="en-US" sz="3200" dirty="0" err="1"/>
              <a:t>abideth</a:t>
            </a:r>
            <a:r>
              <a:rPr lang="en-US" sz="3200" dirty="0"/>
              <a:t> alone: but if it die, it </a:t>
            </a:r>
            <a:r>
              <a:rPr lang="en-US" sz="3200" dirty="0" err="1"/>
              <a:t>bringeth</a:t>
            </a:r>
            <a:r>
              <a:rPr lang="en-US" sz="3200" dirty="0"/>
              <a:t> forth much fruit. </a:t>
            </a:r>
          </a:p>
          <a:p>
            <a:r>
              <a:rPr lang="en-US" sz="3200" dirty="0"/>
              <a:t>Php 2:17 Yea, and if I be offered upon the sacrifice and service of your faith, I joy, and rejoice with you all. </a:t>
            </a:r>
          </a:p>
          <a:p>
            <a:r>
              <a:rPr lang="en-US" sz="3200" dirty="0"/>
              <a:t>Php 2:30 Because for the work of Christ he was nigh unto death, not regarding his life, to supply your lack of service toward me. </a:t>
            </a:r>
          </a:p>
        </p:txBody>
      </p:sp>
    </p:spTree>
    <p:extLst>
      <p:ext uri="{BB962C8B-B14F-4D97-AF65-F5344CB8AC3E}">
        <p14:creationId xmlns:p14="http://schemas.microsoft.com/office/powerpoint/2010/main" val="2384907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629EF-F33B-4B38-9ACB-0A904B432B7D}"/>
              </a:ext>
            </a:extLst>
          </p:cNvPr>
          <p:cNvSpPr>
            <a:spLocks noGrp="1"/>
          </p:cNvSpPr>
          <p:nvPr>
            <p:ph type="title"/>
          </p:nvPr>
        </p:nvSpPr>
        <p:spPr/>
        <p:txBody>
          <a:bodyPr/>
          <a:lstStyle/>
          <a:p>
            <a:r>
              <a:rPr lang="en-US" dirty="0"/>
              <a:t>The </a:t>
            </a:r>
            <a:r>
              <a:rPr lang="en-US" dirty="0" err="1"/>
              <a:t>Discipler’s</a:t>
            </a:r>
            <a:r>
              <a:rPr lang="en-US" dirty="0"/>
              <a:t> Sentence.</a:t>
            </a:r>
          </a:p>
        </p:txBody>
      </p:sp>
      <p:sp>
        <p:nvSpPr>
          <p:cNvPr id="3" name="Content Placeholder 2">
            <a:extLst>
              <a:ext uri="{FF2B5EF4-FFF2-40B4-BE49-F238E27FC236}">
                <a16:creationId xmlns:a16="http://schemas.microsoft.com/office/drawing/2014/main" id="{00947556-8049-4B9A-83C2-96E6A843A09A}"/>
              </a:ext>
            </a:extLst>
          </p:cNvPr>
          <p:cNvSpPr>
            <a:spLocks noGrp="1"/>
          </p:cNvSpPr>
          <p:nvPr>
            <p:ph idx="1"/>
          </p:nvPr>
        </p:nvSpPr>
        <p:spPr>
          <a:xfrm>
            <a:off x="818712" y="2433959"/>
            <a:ext cx="10554574" cy="3636511"/>
          </a:xfrm>
        </p:spPr>
        <p:txBody>
          <a:bodyPr>
            <a:normAutofit/>
          </a:bodyPr>
          <a:lstStyle/>
          <a:p>
            <a:r>
              <a:rPr lang="en-US" sz="3200" dirty="0"/>
              <a:t>Understand the full scope of your mission.</a:t>
            </a:r>
          </a:p>
          <a:p>
            <a:r>
              <a:rPr lang="en-US" sz="3200" dirty="0"/>
              <a:t>The </a:t>
            </a:r>
            <a:r>
              <a:rPr lang="en-US" sz="3200" dirty="0" err="1"/>
              <a:t>discipler’s</a:t>
            </a:r>
            <a:r>
              <a:rPr lang="en-US" sz="3200" dirty="0"/>
              <a:t> mission is captured in one word: </a:t>
            </a:r>
            <a:r>
              <a:rPr lang="en-US" sz="3200" u="sng" dirty="0"/>
              <a:t>DEATH</a:t>
            </a:r>
            <a:r>
              <a:rPr lang="en-US" sz="3200" dirty="0"/>
              <a:t>.</a:t>
            </a:r>
          </a:p>
          <a:p>
            <a:r>
              <a:rPr lang="en-US" sz="3200" dirty="0"/>
              <a:t>Christ’ death would result in </a:t>
            </a:r>
            <a:r>
              <a:rPr lang="en-US" sz="3200" u="sng" dirty="0"/>
              <a:t>life</a:t>
            </a:r>
            <a:r>
              <a:rPr lang="en-US" sz="3200" dirty="0"/>
              <a:t> for many.</a:t>
            </a:r>
          </a:p>
          <a:p>
            <a:r>
              <a:rPr lang="en-US" sz="3200" dirty="0"/>
              <a:t>The principle applies to us, because if you want </a:t>
            </a:r>
            <a:r>
              <a:rPr lang="en-US" sz="3200" u="sng" dirty="0"/>
              <a:t>fruit</a:t>
            </a:r>
            <a:r>
              <a:rPr lang="en-US" sz="3200" dirty="0"/>
              <a:t>, you’ve got to </a:t>
            </a:r>
            <a:r>
              <a:rPr lang="en-US" sz="3200" u="sng" dirty="0"/>
              <a:t>die</a:t>
            </a:r>
            <a:r>
              <a:rPr lang="en-US" sz="3200" dirty="0"/>
              <a:t>.</a:t>
            </a:r>
          </a:p>
          <a:p>
            <a:endParaRPr lang="en-US" sz="3200" dirty="0"/>
          </a:p>
        </p:txBody>
      </p:sp>
    </p:spTree>
    <p:extLst>
      <p:ext uri="{BB962C8B-B14F-4D97-AF65-F5344CB8AC3E}">
        <p14:creationId xmlns:p14="http://schemas.microsoft.com/office/powerpoint/2010/main" val="1502598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629EF-F33B-4B38-9ACB-0A904B432B7D}"/>
              </a:ext>
            </a:extLst>
          </p:cNvPr>
          <p:cNvSpPr>
            <a:spLocks noGrp="1"/>
          </p:cNvSpPr>
          <p:nvPr>
            <p:ph type="title"/>
          </p:nvPr>
        </p:nvSpPr>
        <p:spPr/>
        <p:txBody>
          <a:bodyPr/>
          <a:lstStyle/>
          <a:p>
            <a:r>
              <a:rPr lang="en-US" dirty="0"/>
              <a:t>The </a:t>
            </a:r>
            <a:r>
              <a:rPr lang="en-US" dirty="0" err="1"/>
              <a:t>Discipler’s</a:t>
            </a:r>
            <a:r>
              <a:rPr lang="en-US" dirty="0"/>
              <a:t> Mind-set.</a:t>
            </a:r>
          </a:p>
        </p:txBody>
      </p:sp>
      <p:sp>
        <p:nvSpPr>
          <p:cNvPr id="3" name="Content Placeholder 2">
            <a:extLst>
              <a:ext uri="{FF2B5EF4-FFF2-40B4-BE49-F238E27FC236}">
                <a16:creationId xmlns:a16="http://schemas.microsoft.com/office/drawing/2014/main" id="{00947556-8049-4B9A-83C2-96E6A843A09A}"/>
              </a:ext>
            </a:extLst>
          </p:cNvPr>
          <p:cNvSpPr>
            <a:spLocks noGrp="1"/>
          </p:cNvSpPr>
          <p:nvPr>
            <p:ph idx="1"/>
          </p:nvPr>
        </p:nvSpPr>
        <p:spPr>
          <a:xfrm>
            <a:off x="818712" y="2387608"/>
            <a:ext cx="10554574" cy="3682865"/>
          </a:xfrm>
        </p:spPr>
        <p:txBody>
          <a:bodyPr>
            <a:normAutofit/>
          </a:bodyPr>
          <a:lstStyle/>
          <a:p>
            <a:r>
              <a:rPr lang="en-US" sz="3200" dirty="0"/>
              <a:t>Spiritual leaders are very vulnerable to being lifted up with pride.</a:t>
            </a:r>
          </a:p>
        </p:txBody>
      </p:sp>
    </p:spTree>
    <p:extLst>
      <p:ext uri="{BB962C8B-B14F-4D97-AF65-F5344CB8AC3E}">
        <p14:creationId xmlns:p14="http://schemas.microsoft.com/office/powerpoint/2010/main" val="26025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55ADE5-230E-4C2C-B2EF-0EE25C01F805}"/>
              </a:ext>
            </a:extLst>
          </p:cNvPr>
          <p:cNvSpPr/>
          <p:nvPr/>
        </p:nvSpPr>
        <p:spPr>
          <a:xfrm>
            <a:off x="0" y="0"/>
            <a:ext cx="12192000" cy="6858000"/>
          </a:xfrm>
          <a:prstGeom prst="rect">
            <a:avLst/>
          </a:prstGeom>
          <a:solidFill>
            <a:srgbClr val="505046"/>
          </a:solidFill>
          <a:ln w="15875" cap="rnd" cmpd="sng" algn="ctr">
            <a:solidFill>
              <a:srgbClr val="9ECD33">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panose="020B0502020202020204"/>
              <a:ea typeface="+mn-ea"/>
              <a:cs typeface="+mn-cs"/>
            </a:endParaRPr>
          </a:p>
        </p:txBody>
      </p:sp>
      <p:sp>
        <p:nvSpPr>
          <p:cNvPr id="3" name="Content Placeholder 2">
            <a:extLst>
              <a:ext uri="{FF2B5EF4-FFF2-40B4-BE49-F238E27FC236}">
                <a16:creationId xmlns:a16="http://schemas.microsoft.com/office/drawing/2014/main" id="{17182618-4B65-4AED-914B-9DF550FAC5C1}"/>
              </a:ext>
            </a:extLst>
          </p:cNvPr>
          <p:cNvSpPr>
            <a:spLocks noGrp="1"/>
          </p:cNvSpPr>
          <p:nvPr>
            <p:ph idx="1"/>
          </p:nvPr>
        </p:nvSpPr>
        <p:spPr>
          <a:xfrm>
            <a:off x="567266" y="0"/>
            <a:ext cx="11421533" cy="6858000"/>
          </a:xfrm>
        </p:spPr>
        <p:txBody>
          <a:bodyPr>
            <a:normAutofit lnSpcReduction="10000"/>
          </a:bodyPr>
          <a:lstStyle/>
          <a:p>
            <a:r>
              <a:rPr lang="en-US" sz="3200" dirty="0"/>
              <a:t>1 Cor 4:6 And these things, brethren, I have in a figure transferred to myself and to Apollos for your sakes; that ye might learn in us not to think of men above that which is written, that no one of you be puffed up for one against another. </a:t>
            </a:r>
          </a:p>
          <a:p>
            <a:r>
              <a:rPr lang="en-US" sz="3200" dirty="0"/>
              <a:t>1 Cor 8:2 And if any man think that he </a:t>
            </a:r>
            <a:r>
              <a:rPr lang="en-US" sz="3200" dirty="0" err="1"/>
              <a:t>knoweth</a:t>
            </a:r>
            <a:r>
              <a:rPr lang="en-US" sz="3200" dirty="0"/>
              <a:t> any thing, he </a:t>
            </a:r>
            <a:r>
              <a:rPr lang="en-US" sz="3200" dirty="0" err="1"/>
              <a:t>knoweth</a:t>
            </a:r>
            <a:r>
              <a:rPr lang="en-US" sz="3200" dirty="0"/>
              <a:t> nothing yet as he ought to know. </a:t>
            </a:r>
          </a:p>
          <a:p>
            <a:r>
              <a:rPr lang="en-US" sz="3200" dirty="0"/>
              <a:t>2 Cor 4:5 For we preach not ourselves, but Christ Jesus the Lord; and ourselves your servants for Jesus' sake. </a:t>
            </a:r>
          </a:p>
          <a:p>
            <a:r>
              <a:rPr lang="en-US" sz="3200" dirty="0"/>
              <a:t>2Co 12:6 For though I would desire to glory, I shall not be a fool; for I will say the truth: but now I forbear, lest any man should think of me above that which he </a:t>
            </a:r>
            <a:r>
              <a:rPr lang="en-US" sz="3200" dirty="0" err="1"/>
              <a:t>seeth</a:t>
            </a:r>
            <a:r>
              <a:rPr lang="en-US" sz="3200" dirty="0"/>
              <a:t> me to be, or that he </a:t>
            </a:r>
            <a:r>
              <a:rPr lang="en-US" sz="3200" dirty="0" err="1"/>
              <a:t>heareth</a:t>
            </a:r>
            <a:r>
              <a:rPr lang="en-US" sz="3200" dirty="0"/>
              <a:t> of me. </a:t>
            </a:r>
          </a:p>
        </p:txBody>
      </p:sp>
    </p:spTree>
    <p:extLst>
      <p:ext uri="{BB962C8B-B14F-4D97-AF65-F5344CB8AC3E}">
        <p14:creationId xmlns:p14="http://schemas.microsoft.com/office/powerpoint/2010/main" val="3800591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55ADE5-230E-4C2C-B2EF-0EE25C01F805}"/>
              </a:ext>
            </a:extLst>
          </p:cNvPr>
          <p:cNvSpPr/>
          <p:nvPr/>
        </p:nvSpPr>
        <p:spPr>
          <a:xfrm>
            <a:off x="0" y="0"/>
            <a:ext cx="12192000" cy="6858000"/>
          </a:xfrm>
          <a:prstGeom prst="rect">
            <a:avLst/>
          </a:prstGeom>
          <a:solidFill>
            <a:srgbClr val="505046"/>
          </a:solidFill>
          <a:ln w="15875" cap="rnd" cmpd="sng" algn="ctr">
            <a:solidFill>
              <a:srgbClr val="9ECD33">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panose="020B0502020202020204"/>
              <a:ea typeface="+mn-ea"/>
              <a:cs typeface="+mn-cs"/>
            </a:endParaRPr>
          </a:p>
        </p:txBody>
      </p:sp>
      <p:sp>
        <p:nvSpPr>
          <p:cNvPr id="3" name="Content Placeholder 2">
            <a:extLst>
              <a:ext uri="{FF2B5EF4-FFF2-40B4-BE49-F238E27FC236}">
                <a16:creationId xmlns:a16="http://schemas.microsoft.com/office/drawing/2014/main" id="{17182618-4B65-4AED-914B-9DF550FAC5C1}"/>
              </a:ext>
            </a:extLst>
          </p:cNvPr>
          <p:cNvSpPr>
            <a:spLocks noGrp="1"/>
          </p:cNvSpPr>
          <p:nvPr>
            <p:ph idx="1"/>
          </p:nvPr>
        </p:nvSpPr>
        <p:spPr>
          <a:xfrm>
            <a:off x="567266" y="0"/>
            <a:ext cx="11421533" cy="6858000"/>
          </a:xfrm>
        </p:spPr>
        <p:txBody>
          <a:bodyPr>
            <a:normAutofit/>
          </a:bodyPr>
          <a:lstStyle/>
          <a:p>
            <a:r>
              <a:rPr lang="en-US" sz="3200" dirty="0"/>
              <a:t>1 Cor 15:10 But by the grace of God I am what I am: and his grace which was bestowed upon me was not in vain; but I </a:t>
            </a:r>
            <a:r>
              <a:rPr lang="en-US" sz="3200" dirty="0" err="1"/>
              <a:t>laboured</a:t>
            </a:r>
            <a:r>
              <a:rPr lang="en-US" sz="3200" dirty="0"/>
              <a:t> more abundantly than they all: yet not I, but the grace of God which was with me. </a:t>
            </a:r>
          </a:p>
          <a:p>
            <a:r>
              <a:rPr lang="en-US" sz="3200" dirty="0"/>
              <a:t>Gal 1:15-16 But when it pleased God, who separated me from my mother's womb, and called me by his grace,  16 To reveal his Son in me, that I might preach him among the heathen; immediately I conferred not with flesh and blood: </a:t>
            </a:r>
          </a:p>
          <a:p>
            <a:r>
              <a:rPr lang="en-US" sz="3200" dirty="0"/>
              <a:t>2 Cor 3:5 Not that we are sufficient of ourselves to think any thing as of ourselves; but our sufficiency is of God;</a:t>
            </a:r>
          </a:p>
        </p:txBody>
      </p:sp>
    </p:spTree>
    <p:extLst>
      <p:ext uri="{BB962C8B-B14F-4D97-AF65-F5344CB8AC3E}">
        <p14:creationId xmlns:p14="http://schemas.microsoft.com/office/powerpoint/2010/main" val="29207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55ADE5-230E-4C2C-B2EF-0EE25C01F805}"/>
              </a:ext>
            </a:extLst>
          </p:cNvPr>
          <p:cNvSpPr/>
          <p:nvPr/>
        </p:nvSpPr>
        <p:spPr>
          <a:xfrm>
            <a:off x="0" y="0"/>
            <a:ext cx="12192000" cy="6858000"/>
          </a:xfrm>
          <a:prstGeom prst="rect">
            <a:avLst/>
          </a:prstGeom>
          <a:solidFill>
            <a:srgbClr val="505046"/>
          </a:solidFill>
          <a:ln w="15875" cap="rnd" cmpd="sng" algn="ctr">
            <a:solidFill>
              <a:srgbClr val="9ECD33">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panose="020B0502020202020204"/>
              <a:ea typeface="+mn-ea"/>
              <a:cs typeface="+mn-cs"/>
            </a:endParaRPr>
          </a:p>
        </p:txBody>
      </p:sp>
      <p:sp>
        <p:nvSpPr>
          <p:cNvPr id="3" name="Content Placeholder 2">
            <a:extLst>
              <a:ext uri="{FF2B5EF4-FFF2-40B4-BE49-F238E27FC236}">
                <a16:creationId xmlns:a16="http://schemas.microsoft.com/office/drawing/2014/main" id="{17182618-4B65-4AED-914B-9DF550FAC5C1}"/>
              </a:ext>
            </a:extLst>
          </p:cNvPr>
          <p:cNvSpPr>
            <a:spLocks noGrp="1"/>
          </p:cNvSpPr>
          <p:nvPr>
            <p:ph idx="1"/>
          </p:nvPr>
        </p:nvSpPr>
        <p:spPr>
          <a:xfrm>
            <a:off x="567266" y="0"/>
            <a:ext cx="11421533" cy="6858000"/>
          </a:xfrm>
        </p:spPr>
        <p:txBody>
          <a:bodyPr>
            <a:normAutofit/>
          </a:bodyPr>
          <a:lstStyle/>
          <a:p>
            <a:r>
              <a:rPr lang="en-US" sz="3200" dirty="0"/>
              <a:t>Col 1:23 If ye continue in the faith grounded and settled, and be not moved away from the hope of the gospel, which ye have heard, and which was preached to every creature which is under heaven; whereof I Paul am made a minister; </a:t>
            </a:r>
          </a:p>
          <a:p>
            <a:r>
              <a:rPr lang="en-US" sz="3200" dirty="0"/>
              <a:t>1 Tim 1:12 And I thank Christ Jesus our Lord, who hath enabled me, for that he counted me faithful, putting me into the ministry; </a:t>
            </a:r>
          </a:p>
        </p:txBody>
      </p:sp>
    </p:spTree>
    <p:extLst>
      <p:ext uri="{BB962C8B-B14F-4D97-AF65-F5344CB8AC3E}">
        <p14:creationId xmlns:p14="http://schemas.microsoft.com/office/powerpoint/2010/main" val="119465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629EF-F33B-4B38-9ACB-0A904B432B7D}"/>
              </a:ext>
            </a:extLst>
          </p:cNvPr>
          <p:cNvSpPr>
            <a:spLocks noGrp="1"/>
          </p:cNvSpPr>
          <p:nvPr>
            <p:ph type="title"/>
          </p:nvPr>
        </p:nvSpPr>
        <p:spPr/>
        <p:txBody>
          <a:bodyPr/>
          <a:lstStyle/>
          <a:p>
            <a:r>
              <a:rPr lang="en-US" dirty="0"/>
              <a:t>The </a:t>
            </a:r>
            <a:r>
              <a:rPr lang="en-US" dirty="0" err="1"/>
              <a:t>Discipler’s</a:t>
            </a:r>
            <a:r>
              <a:rPr lang="en-US" dirty="0"/>
              <a:t> Mind-set.</a:t>
            </a:r>
          </a:p>
        </p:txBody>
      </p:sp>
      <p:sp>
        <p:nvSpPr>
          <p:cNvPr id="3" name="Content Placeholder 2">
            <a:extLst>
              <a:ext uri="{FF2B5EF4-FFF2-40B4-BE49-F238E27FC236}">
                <a16:creationId xmlns:a16="http://schemas.microsoft.com/office/drawing/2014/main" id="{00947556-8049-4B9A-83C2-96E6A843A09A}"/>
              </a:ext>
            </a:extLst>
          </p:cNvPr>
          <p:cNvSpPr>
            <a:spLocks noGrp="1"/>
          </p:cNvSpPr>
          <p:nvPr>
            <p:ph idx="1"/>
          </p:nvPr>
        </p:nvSpPr>
        <p:spPr>
          <a:xfrm>
            <a:off x="818712" y="2387608"/>
            <a:ext cx="10554574" cy="3682865"/>
          </a:xfrm>
        </p:spPr>
        <p:txBody>
          <a:bodyPr>
            <a:normAutofit/>
          </a:bodyPr>
          <a:lstStyle/>
          <a:p>
            <a:r>
              <a:rPr lang="en-US" sz="3200" dirty="0"/>
              <a:t>Spiritual leaders are very vulnerable to being lifted up with pride.</a:t>
            </a:r>
          </a:p>
          <a:p>
            <a:r>
              <a:rPr lang="en-US" sz="3200" dirty="0"/>
              <a:t>We must </a:t>
            </a:r>
            <a:r>
              <a:rPr lang="en-US" sz="3200" u="sng" dirty="0"/>
              <a:t>embrace</a:t>
            </a:r>
            <a:r>
              <a:rPr lang="en-US" sz="3200" dirty="0"/>
              <a:t> our </a:t>
            </a:r>
            <a:r>
              <a:rPr lang="en-US" sz="3200" u="sng" dirty="0"/>
              <a:t>insufficiency</a:t>
            </a:r>
            <a:r>
              <a:rPr lang="en-US" sz="3200" dirty="0"/>
              <a:t>.</a:t>
            </a:r>
          </a:p>
        </p:txBody>
      </p:sp>
    </p:spTree>
    <p:extLst>
      <p:ext uri="{BB962C8B-B14F-4D97-AF65-F5344CB8AC3E}">
        <p14:creationId xmlns:p14="http://schemas.microsoft.com/office/powerpoint/2010/main" val="71995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629EF-F33B-4B38-9ACB-0A904B432B7D}"/>
              </a:ext>
            </a:extLst>
          </p:cNvPr>
          <p:cNvSpPr>
            <a:spLocks noGrp="1"/>
          </p:cNvSpPr>
          <p:nvPr>
            <p:ph type="title"/>
          </p:nvPr>
        </p:nvSpPr>
        <p:spPr/>
        <p:txBody>
          <a:bodyPr/>
          <a:lstStyle/>
          <a:p>
            <a:r>
              <a:rPr lang="en-US" dirty="0"/>
              <a:t>Essential </a:t>
            </a:r>
            <a:r>
              <a:rPr lang="en-US" u="sng" dirty="0"/>
              <a:t>traits</a:t>
            </a:r>
            <a:r>
              <a:rPr lang="en-US" dirty="0"/>
              <a:t> for a discipler.</a:t>
            </a:r>
          </a:p>
        </p:txBody>
      </p:sp>
      <p:sp>
        <p:nvSpPr>
          <p:cNvPr id="3" name="Content Placeholder 2">
            <a:extLst>
              <a:ext uri="{FF2B5EF4-FFF2-40B4-BE49-F238E27FC236}">
                <a16:creationId xmlns:a16="http://schemas.microsoft.com/office/drawing/2014/main" id="{00947556-8049-4B9A-83C2-96E6A843A09A}"/>
              </a:ext>
            </a:extLst>
          </p:cNvPr>
          <p:cNvSpPr>
            <a:spLocks noGrp="1"/>
          </p:cNvSpPr>
          <p:nvPr>
            <p:ph idx="1"/>
          </p:nvPr>
        </p:nvSpPr>
        <p:spPr>
          <a:xfrm>
            <a:off x="1682307" y="2336808"/>
            <a:ext cx="10554574" cy="4927599"/>
          </a:xfrm>
        </p:spPr>
        <p:txBody>
          <a:bodyPr>
            <a:normAutofit/>
          </a:bodyPr>
          <a:lstStyle/>
          <a:p>
            <a:pPr marL="514350" indent="-514350">
              <a:buFont typeface="+mj-lt"/>
              <a:buAutoNum type="arabicPeriod"/>
            </a:pPr>
            <a:r>
              <a:rPr lang="en-US" sz="3200" dirty="0"/>
              <a:t>Humility.</a:t>
            </a:r>
          </a:p>
          <a:p>
            <a:pPr marL="514350" indent="-514350">
              <a:buFont typeface="+mj-lt"/>
              <a:buAutoNum type="arabicPeriod"/>
            </a:pPr>
            <a:r>
              <a:rPr lang="en-US" sz="3200" dirty="0"/>
              <a:t>Love.</a:t>
            </a:r>
          </a:p>
          <a:p>
            <a:pPr marL="514350" indent="-514350">
              <a:buFont typeface="+mj-lt"/>
              <a:buAutoNum type="arabicPeriod"/>
            </a:pPr>
            <a:r>
              <a:rPr lang="en-US" sz="3200" dirty="0"/>
              <a:t>Mercy.</a:t>
            </a:r>
          </a:p>
          <a:p>
            <a:pPr marL="514350" indent="-514350">
              <a:buFont typeface="+mj-lt"/>
              <a:buAutoNum type="arabicPeriod"/>
            </a:pPr>
            <a:r>
              <a:rPr lang="en-US" sz="3200" dirty="0"/>
              <a:t>Grace.</a:t>
            </a:r>
          </a:p>
          <a:p>
            <a:pPr marL="514350" indent="-514350">
              <a:buFont typeface="+mj-lt"/>
              <a:buAutoNum type="arabicPeriod"/>
            </a:pPr>
            <a:r>
              <a:rPr lang="en-US" sz="3200" dirty="0"/>
              <a:t>Righteousness.</a:t>
            </a:r>
          </a:p>
          <a:p>
            <a:pPr marL="514350" indent="-514350">
              <a:buFont typeface="+mj-lt"/>
              <a:buAutoNum type="arabicPeriod"/>
            </a:pPr>
            <a:r>
              <a:rPr lang="en-US" sz="3200" dirty="0"/>
              <a:t>Discipline.</a:t>
            </a:r>
          </a:p>
          <a:p>
            <a:pPr marL="514350" indent="-514350">
              <a:buFont typeface="+mj-lt"/>
              <a:buAutoNum type="arabicPeriod"/>
            </a:pPr>
            <a:r>
              <a:rPr lang="en-US" sz="3200" dirty="0"/>
              <a:t>Patience.</a:t>
            </a:r>
          </a:p>
          <a:p>
            <a:pPr marL="514350" indent="-514350">
              <a:buFont typeface="+mj-lt"/>
              <a:buAutoNum type="arabicPeriod"/>
            </a:pPr>
            <a:endParaRPr lang="en-US" sz="3200" dirty="0"/>
          </a:p>
        </p:txBody>
      </p:sp>
    </p:spTree>
    <p:extLst>
      <p:ext uri="{BB962C8B-B14F-4D97-AF65-F5344CB8AC3E}">
        <p14:creationId xmlns:p14="http://schemas.microsoft.com/office/powerpoint/2010/main" val="357681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14CD8-5617-4CDD-B885-3F08FDB6B5A6}"/>
              </a:ext>
            </a:extLst>
          </p:cNvPr>
          <p:cNvSpPr>
            <a:spLocks noGrp="1"/>
          </p:cNvSpPr>
          <p:nvPr>
            <p:ph type="title"/>
          </p:nvPr>
        </p:nvSpPr>
        <p:spPr>
          <a:xfrm>
            <a:off x="810000" y="447188"/>
            <a:ext cx="10571998" cy="970450"/>
          </a:xfrm>
        </p:spPr>
        <p:txBody>
          <a:bodyPr>
            <a:normAutofit/>
          </a:bodyPr>
          <a:lstStyle/>
          <a:p>
            <a:r>
              <a:rPr lang="en-US"/>
              <a:t>Embracing reality.</a:t>
            </a:r>
          </a:p>
        </p:txBody>
      </p:sp>
      <p:sp>
        <p:nvSpPr>
          <p:cNvPr id="4" name="Content Placeholder 3">
            <a:extLst>
              <a:ext uri="{FF2B5EF4-FFF2-40B4-BE49-F238E27FC236}">
                <a16:creationId xmlns:a16="http://schemas.microsoft.com/office/drawing/2014/main" id="{75063FC9-359E-4E5C-80A7-8EDF9F13767A}"/>
              </a:ext>
            </a:extLst>
          </p:cNvPr>
          <p:cNvSpPr>
            <a:spLocks noGrp="1"/>
          </p:cNvSpPr>
          <p:nvPr>
            <p:ph idx="1"/>
          </p:nvPr>
        </p:nvSpPr>
        <p:spPr>
          <a:xfrm>
            <a:off x="464457" y="2222287"/>
            <a:ext cx="11727543" cy="5005827"/>
          </a:xfrm>
        </p:spPr>
        <p:txBody>
          <a:bodyPr>
            <a:normAutofit/>
          </a:bodyPr>
          <a:lstStyle/>
          <a:p>
            <a:r>
              <a:rPr lang="en-US" sz="3200" dirty="0"/>
              <a:t>The Lord Jesus was rejected and suffered for His ministry. </a:t>
            </a:r>
          </a:p>
          <a:p>
            <a:r>
              <a:rPr lang="en-US" sz="3200" dirty="0"/>
              <a:t>Sufferings in service were revealed to Paul beforehand. </a:t>
            </a:r>
          </a:p>
          <a:p>
            <a:r>
              <a:rPr lang="en-US" sz="3200" dirty="0"/>
              <a:t>2 Cor. 1:5 For as the sufferings of Christ abound in us,</a:t>
            </a:r>
          </a:p>
          <a:p>
            <a:pPr lvl="1"/>
            <a:r>
              <a:rPr lang="en-US" sz="3000" dirty="0"/>
              <a:t>“abound” to be in excess </a:t>
            </a:r>
          </a:p>
          <a:p>
            <a:pPr lvl="1"/>
            <a:r>
              <a:rPr lang="en-US" sz="3000" dirty="0"/>
              <a:t>It is used in the present tense!</a:t>
            </a:r>
          </a:p>
          <a:p>
            <a:pPr lvl="1"/>
            <a:r>
              <a:rPr lang="en-US" sz="3000" dirty="0"/>
              <a:t>What does that mean for us?</a:t>
            </a:r>
          </a:p>
          <a:p>
            <a:endParaRPr lang="en-US" sz="3200" dirty="0"/>
          </a:p>
        </p:txBody>
      </p:sp>
    </p:spTree>
    <p:extLst>
      <p:ext uri="{BB962C8B-B14F-4D97-AF65-F5344CB8AC3E}">
        <p14:creationId xmlns:p14="http://schemas.microsoft.com/office/powerpoint/2010/main" val="89172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par>
                          <p:cTn id="38" fill="hold">
                            <p:stCondLst>
                              <p:cond delay="1000"/>
                            </p:stCondLst>
                            <p:childTnLst>
                              <p:par>
                                <p:cTn id="39" presetID="42" presetClass="entr" presetSubtype="0" fill="hold" nodeType="after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Effect transition="in" filter="fade">
                                      <p:cBhvr>
                                        <p:cTn id="41" dur="1000"/>
                                        <p:tgtEl>
                                          <p:spTgt spid="4">
                                            <p:txEl>
                                              <p:pRg st="5" end="5"/>
                                            </p:txEl>
                                          </p:spTgt>
                                        </p:tgtEl>
                                      </p:cBhvr>
                                    </p:animEffect>
                                    <p:anim calcmode="lin" valueType="num">
                                      <p:cBhvr>
                                        <p:cTn id="4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55ADE5-230E-4C2C-B2EF-0EE25C01F805}"/>
              </a:ext>
            </a:extLst>
          </p:cNvPr>
          <p:cNvSpPr/>
          <p:nvPr/>
        </p:nvSpPr>
        <p:spPr>
          <a:xfrm>
            <a:off x="0" y="0"/>
            <a:ext cx="12192000" cy="6858000"/>
          </a:xfrm>
          <a:prstGeom prst="rect">
            <a:avLst/>
          </a:prstGeom>
          <a:solidFill>
            <a:srgbClr val="505046"/>
          </a:solidFill>
          <a:ln w="15875" cap="rnd" cmpd="sng" algn="ctr">
            <a:solidFill>
              <a:srgbClr val="9ECD33">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panose="020B0502020202020204"/>
              <a:ea typeface="+mn-ea"/>
              <a:cs typeface="+mn-cs"/>
            </a:endParaRPr>
          </a:p>
        </p:txBody>
      </p:sp>
      <p:sp>
        <p:nvSpPr>
          <p:cNvPr id="3" name="Content Placeholder 2">
            <a:extLst>
              <a:ext uri="{FF2B5EF4-FFF2-40B4-BE49-F238E27FC236}">
                <a16:creationId xmlns:a16="http://schemas.microsoft.com/office/drawing/2014/main" id="{17182618-4B65-4AED-914B-9DF550FAC5C1}"/>
              </a:ext>
            </a:extLst>
          </p:cNvPr>
          <p:cNvSpPr>
            <a:spLocks noGrp="1"/>
          </p:cNvSpPr>
          <p:nvPr>
            <p:ph idx="1"/>
          </p:nvPr>
        </p:nvSpPr>
        <p:spPr>
          <a:xfrm>
            <a:off x="567266" y="152400"/>
            <a:ext cx="11421533" cy="6603999"/>
          </a:xfrm>
        </p:spPr>
        <p:txBody>
          <a:bodyPr>
            <a:normAutofit fontScale="92500"/>
          </a:bodyPr>
          <a:lstStyle/>
          <a:p>
            <a:r>
              <a:rPr lang="en-US" sz="3200" dirty="0"/>
              <a:t>2 Cor 11:23-28 Are they ministers of Christ? (I speak as a fool) I am more; in </a:t>
            </a:r>
            <a:r>
              <a:rPr lang="en-US" sz="3200" dirty="0" err="1"/>
              <a:t>labours</a:t>
            </a:r>
            <a:r>
              <a:rPr lang="en-US" sz="3200" dirty="0"/>
              <a:t> more abundant, in stripes above measure, in prisons more frequent, in deaths oft. </a:t>
            </a:r>
            <a:br>
              <a:rPr lang="en-US" sz="3200" dirty="0"/>
            </a:br>
            <a:r>
              <a:rPr lang="en-US" sz="3200" dirty="0"/>
              <a:t>24  Of the Jews five times received I forty stripes save one. 25  Thrice was I beaten with rods, once was I stoned, thrice I suffered shipwreck, a night and a day I have been in the deep; 26  In journeyings often, in perils of waters, in perils of robbers, in perils by mine own countrymen, in perils by the heathen, in perils in the city, in perils in the wilderness, in perils in the sea, in perils among false brethren; 27  In weariness and painfulness, in </a:t>
            </a:r>
            <a:r>
              <a:rPr lang="en-US" sz="3200" dirty="0" err="1"/>
              <a:t>watchings</a:t>
            </a:r>
            <a:r>
              <a:rPr lang="en-US" sz="3200" dirty="0"/>
              <a:t> often, in hunger and thirst, in </a:t>
            </a:r>
            <a:r>
              <a:rPr lang="en-US" sz="3200" dirty="0" err="1"/>
              <a:t>fastings</a:t>
            </a:r>
            <a:r>
              <a:rPr lang="en-US" sz="3200" dirty="0"/>
              <a:t> often, in cold and nakedness. 28  Beside those things that are without, that which cometh upon me daily, the care of all the churches. </a:t>
            </a:r>
          </a:p>
        </p:txBody>
      </p:sp>
    </p:spTree>
    <p:extLst>
      <p:ext uri="{BB962C8B-B14F-4D97-AF65-F5344CB8AC3E}">
        <p14:creationId xmlns:p14="http://schemas.microsoft.com/office/powerpoint/2010/main" val="63780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55ADE5-230E-4C2C-B2EF-0EE25C01F805}"/>
              </a:ext>
            </a:extLst>
          </p:cNvPr>
          <p:cNvSpPr/>
          <p:nvPr/>
        </p:nvSpPr>
        <p:spPr>
          <a:xfrm>
            <a:off x="0" y="0"/>
            <a:ext cx="12192000" cy="6858000"/>
          </a:xfrm>
          <a:prstGeom prst="rect">
            <a:avLst/>
          </a:prstGeom>
          <a:solidFill>
            <a:srgbClr val="505046"/>
          </a:solidFill>
          <a:ln w="15875" cap="rnd" cmpd="sng" algn="ctr">
            <a:solidFill>
              <a:srgbClr val="9ECD33">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panose="020B0502020202020204"/>
              <a:ea typeface="+mn-ea"/>
              <a:cs typeface="+mn-cs"/>
            </a:endParaRPr>
          </a:p>
        </p:txBody>
      </p:sp>
      <p:sp>
        <p:nvSpPr>
          <p:cNvPr id="3" name="Content Placeholder 2">
            <a:extLst>
              <a:ext uri="{FF2B5EF4-FFF2-40B4-BE49-F238E27FC236}">
                <a16:creationId xmlns:a16="http://schemas.microsoft.com/office/drawing/2014/main" id="{17182618-4B65-4AED-914B-9DF550FAC5C1}"/>
              </a:ext>
            </a:extLst>
          </p:cNvPr>
          <p:cNvSpPr>
            <a:spLocks noGrp="1"/>
          </p:cNvSpPr>
          <p:nvPr>
            <p:ph idx="1"/>
          </p:nvPr>
        </p:nvSpPr>
        <p:spPr>
          <a:xfrm>
            <a:off x="567266" y="152400"/>
            <a:ext cx="11421533" cy="6603999"/>
          </a:xfrm>
        </p:spPr>
        <p:txBody>
          <a:bodyPr>
            <a:normAutofit/>
          </a:bodyPr>
          <a:lstStyle/>
          <a:p>
            <a:r>
              <a:rPr lang="en-US" sz="3200" dirty="0"/>
              <a:t>John 15:18-21 If the world hate you, ye know that it hated me before it hated you. 19  If ye were of the world, the world would love his own: but because ye are not of the world, but I have chosen you out of the world, therefore the world </a:t>
            </a:r>
            <a:r>
              <a:rPr lang="en-US" sz="3200" dirty="0" err="1"/>
              <a:t>hateth</a:t>
            </a:r>
            <a:r>
              <a:rPr lang="en-US" sz="3200" dirty="0"/>
              <a:t> you. 20  Remember the word that I said unto you, The servant is not greater than his lord. If they have persecuted me, they will also persecute you; if they have kept my saying, they will keep yours also. 21 But all these things will they do unto you for my name's sake, because they know not him that sent me. </a:t>
            </a:r>
          </a:p>
        </p:txBody>
      </p:sp>
    </p:spTree>
    <p:extLst>
      <p:ext uri="{BB962C8B-B14F-4D97-AF65-F5344CB8AC3E}">
        <p14:creationId xmlns:p14="http://schemas.microsoft.com/office/powerpoint/2010/main" val="3067570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55ADE5-230E-4C2C-B2EF-0EE25C01F805}"/>
              </a:ext>
            </a:extLst>
          </p:cNvPr>
          <p:cNvSpPr/>
          <p:nvPr/>
        </p:nvSpPr>
        <p:spPr>
          <a:xfrm>
            <a:off x="0" y="0"/>
            <a:ext cx="12192000" cy="6858000"/>
          </a:xfrm>
          <a:prstGeom prst="rect">
            <a:avLst/>
          </a:prstGeom>
          <a:solidFill>
            <a:srgbClr val="505046"/>
          </a:solidFill>
          <a:ln w="15875" cap="rnd" cmpd="sng" algn="ctr">
            <a:solidFill>
              <a:srgbClr val="9ECD33">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panose="020B0502020202020204"/>
              <a:ea typeface="+mn-ea"/>
              <a:cs typeface="+mn-cs"/>
            </a:endParaRPr>
          </a:p>
        </p:txBody>
      </p:sp>
      <p:sp>
        <p:nvSpPr>
          <p:cNvPr id="3" name="Content Placeholder 2">
            <a:extLst>
              <a:ext uri="{FF2B5EF4-FFF2-40B4-BE49-F238E27FC236}">
                <a16:creationId xmlns:a16="http://schemas.microsoft.com/office/drawing/2014/main" id="{17182618-4B65-4AED-914B-9DF550FAC5C1}"/>
              </a:ext>
            </a:extLst>
          </p:cNvPr>
          <p:cNvSpPr>
            <a:spLocks noGrp="1"/>
          </p:cNvSpPr>
          <p:nvPr>
            <p:ph idx="1"/>
          </p:nvPr>
        </p:nvSpPr>
        <p:spPr>
          <a:xfrm>
            <a:off x="567266" y="152400"/>
            <a:ext cx="11421533" cy="6603999"/>
          </a:xfrm>
        </p:spPr>
        <p:txBody>
          <a:bodyPr>
            <a:normAutofit/>
          </a:bodyPr>
          <a:lstStyle/>
          <a:p>
            <a:r>
              <a:rPr lang="en-US" sz="3200" dirty="0"/>
              <a:t>Php 3:10 That I may know him, and the power of his resurrection, and the fellowship of his sufferings, being made conformable unto his death; </a:t>
            </a:r>
          </a:p>
        </p:txBody>
      </p:sp>
    </p:spTree>
    <p:extLst>
      <p:ext uri="{BB962C8B-B14F-4D97-AF65-F5344CB8AC3E}">
        <p14:creationId xmlns:p14="http://schemas.microsoft.com/office/powerpoint/2010/main" val="3163964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55ADE5-230E-4C2C-B2EF-0EE25C01F805}"/>
              </a:ext>
            </a:extLst>
          </p:cNvPr>
          <p:cNvSpPr/>
          <p:nvPr/>
        </p:nvSpPr>
        <p:spPr>
          <a:xfrm>
            <a:off x="0" y="0"/>
            <a:ext cx="12192000" cy="6858000"/>
          </a:xfrm>
          <a:prstGeom prst="rect">
            <a:avLst/>
          </a:prstGeom>
          <a:solidFill>
            <a:srgbClr val="505046"/>
          </a:solidFill>
          <a:ln w="15875" cap="rnd" cmpd="sng" algn="ctr">
            <a:solidFill>
              <a:srgbClr val="9ECD33">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panose="020B0502020202020204"/>
              <a:ea typeface="+mn-ea"/>
              <a:cs typeface="+mn-cs"/>
            </a:endParaRPr>
          </a:p>
        </p:txBody>
      </p:sp>
      <p:sp>
        <p:nvSpPr>
          <p:cNvPr id="3" name="Content Placeholder 2">
            <a:extLst>
              <a:ext uri="{FF2B5EF4-FFF2-40B4-BE49-F238E27FC236}">
                <a16:creationId xmlns:a16="http://schemas.microsoft.com/office/drawing/2014/main" id="{17182618-4B65-4AED-914B-9DF550FAC5C1}"/>
              </a:ext>
            </a:extLst>
          </p:cNvPr>
          <p:cNvSpPr>
            <a:spLocks noGrp="1"/>
          </p:cNvSpPr>
          <p:nvPr>
            <p:ph idx="1"/>
          </p:nvPr>
        </p:nvSpPr>
        <p:spPr>
          <a:xfrm>
            <a:off x="567266" y="152400"/>
            <a:ext cx="11421533" cy="6603999"/>
          </a:xfrm>
        </p:spPr>
        <p:txBody>
          <a:bodyPr>
            <a:normAutofit/>
          </a:bodyPr>
          <a:lstStyle/>
          <a:p>
            <a:r>
              <a:rPr lang="en-US" sz="3200" dirty="0"/>
              <a:t>Rom 8:36 As it is written, For thy sake we are killed all the day long; we are accounted as sheep for the slaughter. (taken from Ps. 44:22).</a:t>
            </a:r>
          </a:p>
        </p:txBody>
      </p:sp>
    </p:spTree>
    <p:extLst>
      <p:ext uri="{BB962C8B-B14F-4D97-AF65-F5344CB8AC3E}">
        <p14:creationId xmlns:p14="http://schemas.microsoft.com/office/powerpoint/2010/main" val="3049440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55ADE5-230E-4C2C-B2EF-0EE25C01F805}"/>
              </a:ext>
            </a:extLst>
          </p:cNvPr>
          <p:cNvSpPr/>
          <p:nvPr/>
        </p:nvSpPr>
        <p:spPr>
          <a:xfrm>
            <a:off x="0" y="0"/>
            <a:ext cx="12192000" cy="6858000"/>
          </a:xfrm>
          <a:prstGeom prst="rect">
            <a:avLst/>
          </a:prstGeom>
          <a:solidFill>
            <a:srgbClr val="505046"/>
          </a:solidFill>
          <a:ln w="15875" cap="rnd" cmpd="sng" algn="ctr">
            <a:solidFill>
              <a:srgbClr val="9ECD33">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panose="020B0502020202020204"/>
              <a:ea typeface="+mn-ea"/>
              <a:cs typeface="+mn-cs"/>
            </a:endParaRPr>
          </a:p>
        </p:txBody>
      </p:sp>
      <p:sp>
        <p:nvSpPr>
          <p:cNvPr id="3" name="Content Placeholder 2">
            <a:extLst>
              <a:ext uri="{FF2B5EF4-FFF2-40B4-BE49-F238E27FC236}">
                <a16:creationId xmlns:a16="http://schemas.microsoft.com/office/drawing/2014/main" id="{17182618-4B65-4AED-914B-9DF550FAC5C1}"/>
              </a:ext>
            </a:extLst>
          </p:cNvPr>
          <p:cNvSpPr>
            <a:spLocks noGrp="1"/>
          </p:cNvSpPr>
          <p:nvPr>
            <p:ph idx="1"/>
          </p:nvPr>
        </p:nvSpPr>
        <p:spPr>
          <a:xfrm>
            <a:off x="567266" y="152400"/>
            <a:ext cx="11421533" cy="6603999"/>
          </a:xfrm>
        </p:spPr>
        <p:txBody>
          <a:bodyPr>
            <a:normAutofit lnSpcReduction="10000"/>
          </a:bodyPr>
          <a:lstStyle/>
          <a:p>
            <a:r>
              <a:rPr lang="en-US" sz="3200" dirty="0"/>
              <a:t>2 Cor 1:3-4 Blessed be God, even the Father of our Lord Jesus Christ, the Father of mercies, and the God of all comfort; 4  Who </a:t>
            </a:r>
            <a:r>
              <a:rPr lang="en-US" sz="3200" dirty="0" err="1"/>
              <a:t>comforteth</a:t>
            </a:r>
            <a:r>
              <a:rPr lang="en-US" sz="3200" dirty="0"/>
              <a:t> us in all our tribulation, that we may be able to comfort them which are in any trouble, by the comfort wherewith we ourselves are comforted of God. </a:t>
            </a:r>
          </a:p>
          <a:p>
            <a:r>
              <a:rPr lang="en-US" sz="3200" dirty="0"/>
              <a:t>2 Cor 9:8 And God is able to make all grace abound toward you; that ye, always having all sufficiency in all things, may abound to every good work: </a:t>
            </a:r>
          </a:p>
          <a:p>
            <a:r>
              <a:rPr lang="en-US" sz="3200" dirty="0"/>
              <a:t>Php 4:18 But I have all, and abound: I am full, having received of Epaphroditus the things which were sent from you, an </a:t>
            </a:r>
            <a:r>
              <a:rPr lang="en-US" sz="3200" dirty="0" err="1"/>
              <a:t>odour</a:t>
            </a:r>
            <a:r>
              <a:rPr lang="en-US" sz="3200" dirty="0"/>
              <a:t> of a sweet smell, a sacrifice acceptable, </a:t>
            </a:r>
            <a:r>
              <a:rPr lang="en-US" sz="3200" dirty="0" err="1"/>
              <a:t>wellpleasing</a:t>
            </a:r>
            <a:r>
              <a:rPr lang="en-US" sz="3200" dirty="0"/>
              <a:t> to God. </a:t>
            </a:r>
          </a:p>
        </p:txBody>
      </p:sp>
    </p:spTree>
    <p:extLst>
      <p:ext uri="{BB962C8B-B14F-4D97-AF65-F5344CB8AC3E}">
        <p14:creationId xmlns:p14="http://schemas.microsoft.com/office/powerpoint/2010/main" val="1725292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629EF-F33B-4B38-9ACB-0A904B432B7D}"/>
              </a:ext>
            </a:extLst>
          </p:cNvPr>
          <p:cNvSpPr>
            <a:spLocks noGrp="1"/>
          </p:cNvSpPr>
          <p:nvPr>
            <p:ph type="title"/>
          </p:nvPr>
        </p:nvSpPr>
        <p:spPr/>
        <p:txBody>
          <a:bodyPr/>
          <a:lstStyle/>
          <a:p>
            <a:r>
              <a:rPr lang="en-US" dirty="0"/>
              <a:t>The </a:t>
            </a:r>
            <a:r>
              <a:rPr lang="en-US" dirty="0" err="1"/>
              <a:t>Discipler’s</a:t>
            </a:r>
            <a:r>
              <a:rPr lang="en-US" dirty="0"/>
              <a:t> Sentence.</a:t>
            </a:r>
          </a:p>
        </p:txBody>
      </p:sp>
      <p:sp>
        <p:nvSpPr>
          <p:cNvPr id="3" name="Content Placeholder 2">
            <a:extLst>
              <a:ext uri="{FF2B5EF4-FFF2-40B4-BE49-F238E27FC236}">
                <a16:creationId xmlns:a16="http://schemas.microsoft.com/office/drawing/2014/main" id="{00947556-8049-4B9A-83C2-96E6A843A09A}"/>
              </a:ext>
            </a:extLst>
          </p:cNvPr>
          <p:cNvSpPr>
            <a:spLocks noGrp="1"/>
          </p:cNvSpPr>
          <p:nvPr>
            <p:ph idx="1"/>
          </p:nvPr>
        </p:nvSpPr>
        <p:spPr/>
        <p:txBody>
          <a:bodyPr>
            <a:normAutofit/>
          </a:bodyPr>
          <a:lstStyle/>
          <a:p>
            <a:r>
              <a:rPr lang="en-US" sz="3200" dirty="0"/>
              <a:t>Understand the full scope of your mission.</a:t>
            </a:r>
          </a:p>
        </p:txBody>
      </p:sp>
    </p:spTree>
    <p:extLst>
      <p:ext uri="{BB962C8B-B14F-4D97-AF65-F5344CB8AC3E}">
        <p14:creationId xmlns:p14="http://schemas.microsoft.com/office/powerpoint/2010/main" val="35748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B55ADE5-230E-4C2C-B2EF-0EE25C01F805}"/>
              </a:ext>
            </a:extLst>
          </p:cNvPr>
          <p:cNvSpPr/>
          <p:nvPr/>
        </p:nvSpPr>
        <p:spPr>
          <a:xfrm>
            <a:off x="0" y="0"/>
            <a:ext cx="12192000" cy="6858000"/>
          </a:xfrm>
          <a:prstGeom prst="rect">
            <a:avLst/>
          </a:prstGeom>
          <a:solidFill>
            <a:srgbClr val="505046"/>
          </a:solidFill>
          <a:ln w="15875" cap="rnd" cmpd="sng" algn="ctr">
            <a:solidFill>
              <a:srgbClr val="9ECD33">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panose="020B0502020202020204"/>
              <a:ea typeface="+mn-ea"/>
              <a:cs typeface="+mn-cs"/>
            </a:endParaRPr>
          </a:p>
        </p:txBody>
      </p:sp>
      <p:sp>
        <p:nvSpPr>
          <p:cNvPr id="3" name="Content Placeholder 2">
            <a:extLst>
              <a:ext uri="{FF2B5EF4-FFF2-40B4-BE49-F238E27FC236}">
                <a16:creationId xmlns:a16="http://schemas.microsoft.com/office/drawing/2014/main" id="{17182618-4B65-4AED-914B-9DF550FAC5C1}"/>
              </a:ext>
            </a:extLst>
          </p:cNvPr>
          <p:cNvSpPr>
            <a:spLocks noGrp="1"/>
          </p:cNvSpPr>
          <p:nvPr>
            <p:ph idx="1"/>
          </p:nvPr>
        </p:nvSpPr>
        <p:spPr>
          <a:xfrm>
            <a:off x="567266" y="152400"/>
            <a:ext cx="11421533" cy="6603999"/>
          </a:xfrm>
        </p:spPr>
        <p:txBody>
          <a:bodyPr>
            <a:normAutofit/>
          </a:bodyPr>
          <a:lstStyle/>
          <a:p>
            <a:r>
              <a:rPr lang="en-US" sz="3200" dirty="0"/>
              <a:t>2 Cor 1:8-11 For we would not, brethren, have you ignorant of our trouble which came to us in Asia, that we were pressed out of measure, above strength, insomuch that we despaired even of life: 9  But we had the sentence of death in ourselves, that we should not trust in ourselves, but in God which </a:t>
            </a:r>
            <a:r>
              <a:rPr lang="en-US" sz="3200" dirty="0" err="1"/>
              <a:t>raiseth</a:t>
            </a:r>
            <a:r>
              <a:rPr lang="en-US" sz="3200" dirty="0"/>
              <a:t> the dead: 10  Who delivered us from so great a death, and doth deliver: in whom we trust that he will yet deliver us; 11  Ye also helping together by prayer for us, that for the gift bestowed upon us by the means of many persons thanks may be given by many on our behalf. </a:t>
            </a:r>
          </a:p>
        </p:txBody>
      </p:sp>
    </p:spTree>
    <p:extLst>
      <p:ext uri="{BB962C8B-B14F-4D97-AF65-F5344CB8AC3E}">
        <p14:creationId xmlns:p14="http://schemas.microsoft.com/office/powerpoint/2010/main" val="8300909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TM03457503[[fn=Quotable]]</Template>
  <TotalTime>209</TotalTime>
  <Words>1259</Words>
  <Application>Microsoft Office PowerPoint</Application>
  <PresentationFormat>Widescreen</PresentationFormat>
  <Paragraphs>53</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Century Gothic</vt:lpstr>
      <vt:lpstr>Wingdings 2</vt:lpstr>
      <vt:lpstr>Quotable</vt:lpstr>
      <vt:lpstr>Discipleship</vt:lpstr>
      <vt:lpstr>Embracing reality.</vt:lpstr>
      <vt:lpstr>PowerPoint Presentation</vt:lpstr>
      <vt:lpstr>PowerPoint Presentation</vt:lpstr>
      <vt:lpstr>PowerPoint Presentation</vt:lpstr>
      <vt:lpstr>PowerPoint Presentation</vt:lpstr>
      <vt:lpstr>PowerPoint Presentation</vt:lpstr>
      <vt:lpstr>The Discipler’s Sentence.</vt:lpstr>
      <vt:lpstr>PowerPoint Presentation</vt:lpstr>
      <vt:lpstr>PowerPoint Presentation</vt:lpstr>
      <vt:lpstr>The Discipler’s Sentence.</vt:lpstr>
      <vt:lpstr>PowerPoint Presentation</vt:lpstr>
      <vt:lpstr>The Discipler’s Sentence.</vt:lpstr>
      <vt:lpstr>The Discipler’s Mind-set.</vt:lpstr>
      <vt:lpstr>PowerPoint Presentation</vt:lpstr>
      <vt:lpstr>PowerPoint Presentation</vt:lpstr>
      <vt:lpstr>PowerPoint Presentation</vt:lpstr>
      <vt:lpstr>The Discipler’s Mind-set.</vt:lpstr>
      <vt:lpstr>Essential traits for a discipler.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dc:title>
  <dc:creator>Sam M.</dc:creator>
  <cp:lastModifiedBy>Sam M.</cp:lastModifiedBy>
  <cp:revision>8</cp:revision>
  <dcterms:created xsi:type="dcterms:W3CDTF">2017-07-25T13:52:58Z</dcterms:created>
  <dcterms:modified xsi:type="dcterms:W3CDTF">2017-07-25T17:22:54Z</dcterms:modified>
</cp:coreProperties>
</file>